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AEC45-35AD-4249-9893-DDD9C5AB9D0D}" type="datetimeFigureOut">
              <a:rPr lang="zh-CN" altLang="en-US" smtClean="0"/>
              <a:t>2017/10/9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2A1C4-7E19-494D-BBBB-A410A9BD05D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684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AEC45-35AD-4249-9893-DDD9C5AB9D0D}" type="datetimeFigureOut">
              <a:rPr lang="zh-CN" altLang="en-US" smtClean="0"/>
              <a:t>2017/10/9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2A1C4-7E19-494D-BBBB-A410A9BD05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10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AEC45-35AD-4249-9893-DDD9C5AB9D0D}" type="datetimeFigureOut">
              <a:rPr lang="zh-CN" altLang="en-US" smtClean="0"/>
              <a:t>2017/10/9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2A1C4-7E19-494D-BBBB-A410A9BD05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779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AEC45-35AD-4249-9893-DDD9C5AB9D0D}" type="datetimeFigureOut">
              <a:rPr lang="zh-CN" altLang="en-US" smtClean="0"/>
              <a:t>2017/10/9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2A1C4-7E19-494D-BBBB-A410A9BD05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4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AEC45-35AD-4249-9893-DDD9C5AB9D0D}" type="datetimeFigureOut">
              <a:rPr lang="zh-CN" altLang="en-US" smtClean="0"/>
              <a:t>2017/10/9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2A1C4-7E19-494D-BBBB-A410A9BD05D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256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AEC45-35AD-4249-9893-DDD9C5AB9D0D}" type="datetimeFigureOut">
              <a:rPr lang="zh-CN" altLang="en-US" smtClean="0"/>
              <a:t>2017/10/9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2A1C4-7E19-494D-BBBB-A410A9BD05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961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AEC45-35AD-4249-9893-DDD9C5AB9D0D}" type="datetimeFigureOut">
              <a:rPr lang="zh-CN" altLang="en-US" smtClean="0"/>
              <a:t>2017/10/9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2A1C4-7E19-494D-BBBB-A410A9BD05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854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AEC45-35AD-4249-9893-DDD9C5AB9D0D}" type="datetimeFigureOut">
              <a:rPr lang="zh-CN" altLang="en-US" smtClean="0"/>
              <a:t>2017/10/9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2A1C4-7E19-494D-BBBB-A410A9BD05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312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AEC45-35AD-4249-9893-DDD9C5AB9D0D}" type="datetimeFigureOut">
              <a:rPr lang="zh-CN" altLang="en-US" smtClean="0"/>
              <a:t>2017/10/9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2A1C4-7E19-494D-BBBB-A410A9BD05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474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87AEC45-35AD-4249-9893-DDD9C5AB9D0D}" type="datetimeFigureOut">
              <a:rPr lang="zh-CN" altLang="en-US" smtClean="0"/>
              <a:t>2017/10/9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4E2A1C4-7E19-494D-BBBB-A410A9BD05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683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AEC45-35AD-4249-9893-DDD9C5AB9D0D}" type="datetimeFigureOut">
              <a:rPr lang="zh-CN" altLang="en-US" smtClean="0"/>
              <a:t>2017/10/9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2A1C4-7E19-494D-BBBB-A410A9BD05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33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87AEC45-35AD-4249-9893-DDD9C5AB9D0D}" type="datetimeFigureOut">
              <a:rPr lang="zh-CN" altLang="en-US" smtClean="0"/>
              <a:t>2017/10/9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4E2A1C4-7E19-494D-BBBB-A410A9BD05D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376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Helical resonator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488218" y="4701309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By </a:t>
            </a:r>
            <a:r>
              <a:rPr lang="zh-CN" altLang="en-US" dirty="0" smtClean="0"/>
              <a:t>王雯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7777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34601"/>
            <a:ext cx="10515600" cy="733617"/>
          </a:xfrm>
        </p:spPr>
        <p:txBody>
          <a:bodyPr/>
          <a:lstStyle/>
          <a:p>
            <a:r>
              <a:rPr lang="en-US" altLang="zh-CN" dirty="0" smtClean="0"/>
              <a:t>Specific process of calculation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61" y="1044528"/>
            <a:ext cx="5883150" cy="50829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052" y="1044528"/>
            <a:ext cx="5380186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13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582" y="76561"/>
            <a:ext cx="9663545" cy="884022"/>
          </a:xfrm>
        </p:spPr>
        <p:txBody>
          <a:bodyPr/>
          <a:lstStyle/>
          <a:p>
            <a:r>
              <a:rPr lang="en-US" altLang="zh-CN" dirty="0" smtClean="0"/>
              <a:t>Result from the paper (</a:t>
            </a:r>
            <a:r>
              <a:rPr lang="zh-CN" altLang="en-US" dirty="0"/>
              <a:t>？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86" y="960583"/>
            <a:ext cx="7831428" cy="52734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914" y="1064236"/>
            <a:ext cx="3057741" cy="352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4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8054" y="-34276"/>
            <a:ext cx="9663545" cy="884022"/>
          </a:xfrm>
        </p:spPr>
        <p:txBody>
          <a:bodyPr/>
          <a:lstStyle/>
          <a:p>
            <a:r>
              <a:rPr lang="en-US" altLang="zh-CN" dirty="0" smtClean="0"/>
              <a:t>Result from the paper (</a:t>
            </a:r>
            <a:r>
              <a:rPr lang="zh-CN" altLang="en-US" dirty="0"/>
              <a:t>？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732" y="1073473"/>
            <a:ext cx="3057741" cy="35223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86" y="849746"/>
            <a:ext cx="7689246" cy="5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67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5607" y="194239"/>
            <a:ext cx="6892175" cy="637033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Our result about trap D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07" y="910948"/>
            <a:ext cx="10211685" cy="51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13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5607" y="194239"/>
            <a:ext cx="6892175" cy="637033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Our result about trap D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06" y="831271"/>
            <a:ext cx="7150793" cy="53656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399" y="1068464"/>
            <a:ext cx="3214256" cy="292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3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92641"/>
            <a:ext cx="10058400" cy="65550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Our result of trap 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748148"/>
            <a:ext cx="10180320" cy="54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19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97566"/>
            <a:ext cx="8416175" cy="562803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Larger range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761969"/>
            <a:ext cx="10143375" cy="54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38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36" y="609600"/>
            <a:ext cx="10483273" cy="53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63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About the design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6834" y="1090828"/>
            <a:ext cx="6552692" cy="37786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67" y="2047297"/>
            <a:ext cx="3779848" cy="1097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14731" y="4054089"/>
                <a:ext cx="2201244" cy="661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31" y="4054089"/>
                <a:ext cx="2201244" cy="6613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83901" y="3460881"/>
                <a:ext cx="15826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01" y="3460881"/>
                <a:ext cx="1582613" cy="276999"/>
              </a:xfrm>
              <a:prstGeom prst="rect">
                <a:avLst/>
              </a:prstGeom>
              <a:blipFill>
                <a:blip r:embed="rId5"/>
                <a:stretch>
                  <a:fillRect l="-3462" t="-4444" r="-2308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867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About the design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9308" y="537260"/>
            <a:ext cx="6552692" cy="3778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44040" y="1957434"/>
                <a:ext cx="1943161" cy="9383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</m:t>
                      </m:r>
                    </m:oMath>
                  </m:oMathPara>
                </a14:m>
                <a:endParaRPr lang="en-US" altLang="zh-CN" b="0" dirty="0" smtClean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40" y="1957434"/>
                <a:ext cx="1943161" cy="938334"/>
              </a:xfrm>
              <a:prstGeom prst="rect">
                <a:avLst/>
              </a:prstGeom>
              <a:blipFill>
                <a:blip r:embed="rId3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655783" y="3263624"/>
            <a:ext cx="6579558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We want small size and a high Q:</a:t>
            </a:r>
          </a:p>
          <a:p>
            <a:endParaRPr lang="en-US" altLang="zh-CN" dirty="0"/>
          </a:p>
          <a:p>
            <a:r>
              <a:rPr lang="en-US" altLang="zh-CN" dirty="0" smtClean="0"/>
              <a:t>So we choose a D less than 12cm so that we </a:t>
            </a:r>
          </a:p>
          <a:p>
            <a:r>
              <a:rPr lang="en-US" altLang="zh-CN" dirty="0" smtClean="0"/>
              <a:t>can choose a larger d and at the same time a </a:t>
            </a:r>
          </a:p>
          <a:p>
            <a:r>
              <a:rPr lang="en-US" altLang="zh-CN" dirty="0" smtClean="0"/>
              <a:t>Larger Q</a:t>
            </a:r>
          </a:p>
          <a:p>
            <a:endParaRPr lang="en-US" altLang="zh-CN" dirty="0"/>
          </a:p>
          <a:p>
            <a:r>
              <a:rPr lang="zh-CN" altLang="en-US" sz="2000" b="1" dirty="0">
                <a:solidFill>
                  <a:srgbClr val="FF0000"/>
                </a:solidFill>
              </a:rPr>
              <a:t>⭐</a:t>
            </a:r>
            <a:r>
              <a:rPr lang="en-US" altLang="zh-CN" dirty="0" smtClean="0"/>
              <a:t>Notice: Although a larger D will be more likely to bring a higher Q,</a:t>
            </a:r>
          </a:p>
          <a:p>
            <a:r>
              <a:rPr lang="en-US" altLang="zh-CN" dirty="0" smtClean="0"/>
              <a:t>It also may make h bigger and make the whole size bigger. 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886" y="4315942"/>
            <a:ext cx="3755932" cy="200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86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Goal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To trap ions within a Paul trap a high radio frequency voltage is applied to electrodes in order to provide the required electric potentials.</a:t>
            </a:r>
          </a:p>
          <a:p>
            <a:endParaRPr lang="en-US" altLang="zh-CN" dirty="0"/>
          </a:p>
          <a:p>
            <a:r>
              <a:rPr lang="en-US" altLang="zh-CN" dirty="0" smtClean="0"/>
              <a:t>A helical resonator allows impedance matching between a radio frequency source and an ion tap enabling </a:t>
            </a:r>
            <a:r>
              <a:rPr lang="en-US" altLang="zh-CN" sz="2800" b="1" dirty="0" smtClean="0"/>
              <a:t>high voltages</a:t>
            </a:r>
            <a:r>
              <a:rPr lang="en-US" altLang="zh-CN" sz="2800" b="1" i="1" dirty="0" smtClean="0"/>
              <a:t> </a:t>
            </a:r>
            <a:r>
              <a:rPr lang="en-US" altLang="zh-CN" dirty="0" smtClean="0"/>
              <a:t>while reducing </a:t>
            </a:r>
            <a:r>
              <a:rPr lang="en-US" altLang="zh-CN" sz="2800" b="1" dirty="0" smtClean="0"/>
              <a:t>the noise </a:t>
            </a:r>
            <a:r>
              <a:rPr lang="en-US" altLang="zh-CN" dirty="0" smtClean="0"/>
              <a:t>injected into the system.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368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My design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27531"/>
            <a:ext cx="4578238" cy="39082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518" y="1827531"/>
            <a:ext cx="5392951" cy="390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6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The end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396" y="1167426"/>
            <a:ext cx="4532284" cy="478141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68945" y="4613757"/>
            <a:ext cx="2723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About this design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21964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Another design 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Of resonators we may be interested in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95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904" y="885606"/>
            <a:ext cx="7003387" cy="140982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09705" y="3149898"/>
            <a:ext cx="8913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An </a:t>
            </a:r>
            <a:r>
              <a:rPr lang="en-US" altLang="zh-CN" sz="2800" b="1" i="1" dirty="0" smtClean="0">
                <a:solidFill>
                  <a:srgbClr val="FF0000"/>
                </a:solidFill>
              </a:rPr>
              <a:t>RLC</a:t>
            </a:r>
            <a:r>
              <a:rPr lang="en-US" altLang="zh-CN" sz="2800" dirty="0" smtClean="0"/>
              <a:t>-series-resonator driven through a </a:t>
            </a:r>
            <a:r>
              <a:rPr lang="en-US" altLang="zh-CN" sz="2800" b="1" i="1" dirty="0" smtClean="0">
                <a:solidFill>
                  <a:srgbClr val="FF0000"/>
                </a:solidFill>
              </a:rPr>
              <a:t>matching</a:t>
            </a:r>
            <a:r>
              <a:rPr lang="en-US" altLang="zh-CN" sz="2800" dirty="0" smtClean="0"/>
              <a:t> network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884832" y="4203290"/>
            <a:ext cx="107560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Coils produced with machines are desirable because the production process is reproducible.</a:t>
            </a:r>
          </a:p>
          <a:p>
            <a:r>
              <a:rPr lang="en-US" altLang="zh-CN" sz="2000" dirty="0" smtClean="0"/>
              <a:t>Furthermore, we prefer toroid coils as they guide the magnetic field in their center, making them less </a:t>
            </a:r>
          </a:p>
          <a:p>
            <a:r>
              <a:rPr lang="en-US" altLang="zh-CN" sz="2000" dirty="0" smtClean="0"/>
              <a:t>Sensitive to their environment.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28701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Different designs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0" y="1146232"/>
            <a:ext cx="5944115" cy="44809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1491" y="2225963"/>
            <a:ext cx="197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1.PCB coils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55633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Different designs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1491" y="2225963"/>
            <a:ext cx="2040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2</a:t>
            </a:r>
            <a:r>
              <a:rPr lang="en-US" altLang="zh-CN" sz="3200" dirty="0" smtClean="0"/>
              <a:t>.wire coils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168" y="1030453"/>
            <a:ext cx="6173659" cy="467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31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Different designs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91491" y="2225963"/>
            <a:ext cx="2251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3</a:t>
            </a:r>
            <a:r>
              <a:rPr lang="en-US" altLang="zh-CN" sz="3200" dirty="0" smtClean="0"/>
              <a:t>.Spiral coils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727" y="1195930"/>
            <a:ext cx="5663883" cy="490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74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Small size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210" y="286603"/>
            <a:ext cx="7641265" cy="5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6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effective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234" y="2037677"/>
            <a:ext cx="5838821" cy="33397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619" y="5440531"/>
            <a:ext cx="1099853" cy="47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30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[1]</a:t>
            </a:r>
            <a:r>
              <a:rPr lang="en-US" altLang="zh-CN" dirty="0"/>
              <a:t> </a:t>
            </a:r>
            <a:r>
              <a:rPr lang="en-US" altLang="zh-CN" dirty="0" err="1"/>
              <a:t>Siverns</a:t>
            </a:r>
            <a:r>
              <a:rPr lang="en-US" altLang="zh-CN" dirty="0"/>
              <a:t> J D, </a:t>
            </a:r>
            <a:r>
              <a:rPr lang="en-US" altLang="zh-CN" dirty="0" err="1"/>
              <a:t>Simkins</a:t>
            </a:r>
            <a:r>
              <a:rPr lang="en-US" altLang="zh-CN" dirty="0"/>
              <a:t> L R, </a:t>
            </a:r>
            <a:r>
              <a:rPr lang="en-US" altLang="zh-CN" dirty="0" err="1"/>
              <a:t>Weidt</a:t>
            </a:r>
            <a:r>
              <a:rPr lang="en-US" altLang="zh-CN" dirty="0"/>
              <a:t> S, et al. On the application of radio frequency voltages to ion traps via helical resonators[J]. Applied Physics B, 2012, 107(4):921-934.</a:t>
            </a:r>
          </a:p>
          <a:p>
            <a:pPr marL="0" indent="0">
              <a:buNone/>
            </a:pPr>
            <a:r>
              <a:rPr lang="en-US" altLang="zh-CN" dirty="0" smtClean="0"/>
              <a:t>[</a:t>
            </a:r>
            <a:r>
              <a:rPr lang="en-US" altLang="zh-CN" dirty="0"/>
              <a:t>2] Matthias F. </a:t>
            </a:r>
            <a:r>
              <a:rPr lang="en-US" altLang="zh-CN" dirty="0" err="1"/>
              <a:t>Brandl</a:t>
            </a:r>
            <a:r>
              <a:rPr lang="en-US" altLang="zh-CN" dirty="0"/>
              <a:t>, Philipp Schindler, Thomas </a:t>
            </a:r>
            <a:r>
              <a:rPr lang="en-US" altLang="zh-CN" dirty="0" err="1"/>
              <a:t>Monz</a:t>
            </a:r>
            <a:r>
              <a:rPr lang="en-US" altLang="zh-CN" dirty="0"/>
              <a:t>, Rainer Blatt, </a:t>
            </a:r>
            <a:r>
              <a:rPr lang="en-US" altLang="zh-CN" dirty="0" smtClean="0"/>
              <a:t>Cryogenic </a:t>
            </a:r>
            <a:r>
              <a:rPr lang="en-US" altLang="zh-CN" dirty="0"/>
              <a:t>resonator design for trapped ion experiments in Paul traps, </a:t>
            </a:r>
            <a:r>
              <a:rPr lang="en-US" altLang="zh-CN" dirty="0" smtClean="0"/>
              <a:t>arxiv:1601.06699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142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Goal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high voltage: </a:t>
            </a:r>
            <a:r>
              <a:rPr lang="en-US" altLang="zh-CN" sz="2800" b="1" i="1" dirty="0" smtClean="0"/>
              <a:t>resonate frequency </a:t>
            </a:r>
            <a:r>
              <a:rPr lang="zh-CN" altLang="en-US" dirty="0" smtClean="0"/>
              <a:t>→ </a:t>
            </a:r>
            <a:r>
              <a:rPr lang="en-US" altLang="zh-CN" dirty="0" smtClean="0"/>
              <a:t>impedance matching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        </a:t>
            </a:r>
            <a:r>
              <a:rPr lang="zh-CN" altLang="en-US" dirty="0" smtClean="0"/>
              <a:t>→ </a:t>
            </a:r>
            <a:r>
              <a:rPr lang="en-US" altLang="zh-CN" dirty="0" smtClean="0"/>
              <a:t>maximum </a:t>
            </a:r>
            <a:r>
              <a:rPr lang="en-US" altLang="zh-CN" dirty="0"/>
              <a:t>power on </a:t>
            </a:r>
            <a:r>
              <a:rPr lang="en-US" altLang="zh-CN" dirty="0" smtClean="0"/>
              <a:t>load </a:t>
            </a:r>
            <a:r>
              <a:rPr lang="en-US" altLang="zh-CN" dirty="0"/>
              <a:t>impedance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        </a:t>
            </a:r>
            <a:r>
              <a:rPr lang="zh-CN" altLang="en-US" dirty="0" smtClean="0"/>
              <a:t>→</a:t>
            </a:r>
            <a:r>
              <a:rPr lang="en-US" altLang="zh-CN" dirty="0" smtClean="0"/>
              <a:t> maximum voltage between the trap</a:t>
            </a:r>
          </a:p>
          <a:p>
            <a:endParaRPr lang="en-US" altLang="zh-CN" dirty="0"/>
          </a:p>
          <a:p>
            <a:r>
              <a:rPr lang="en-US" altLang="zh-CN" dirty="0" smtClean="0"/>
              <a:t>Less noise: </a:t>
            </a:r>
            <a:r>
              <a:rPr lang="en-US" altLang="zh-CN" sz="2800" b="1" i="1" dirty="0" smtClean="0"/>
              <a:t>high Q </a:t>
            </a:r>
            <a:r>
              <a:rPr lang="zh-CN" altLang="en-US" dirty="0" smtClean="0"/>
              <a:t>→ </a:t>
            </a:r>
            <a:r>
              <a:rPr lang="en-US" altLang="zh-CN" dirty="0"/>
              <a:t>frequency </a:t>
            </a:r>
            <a:r>
              <a:rPr lang="en-US" altLang="zh-CN" dirty="0" smtClean="0"/>
              <a:t>selectivity</a:t>
            </a:r>
          </a:p>
          <a:p>
            <a:pPr marL="0" indent="0">
              <a:buNone/>
            </a:pPr>
            <a:r>
              <a:rPr lang="en-US" altLang="zh-CN" dirty="0" smtClean="0"/>
              <a:t>                          </a:t>
            </a:r>
            <a:r>
              <a:rPr lang="zh-CN" altLang="en-US" dirty="0" smtClean="0"/>
              <a:t>→ </a:t>
            </a:r>
            <a:r>
              <a:rPr lang="en-US" altLang="zh-CN" dirty="0" smtClean="0"/>
              <a:t>less noise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2650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end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978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structure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082" y="1970048"/>
            <a:ext cx="7933107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50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30218" y="179532"/>
            <a:ext cx="7818581" cy="112683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Structure</a:t>
            </a:r>
            <a:br>
              <a:rPr lang="en-US" altLang="zh-CN" dirty="0" smtClean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72" y="742950"/>
            <a:ext cx="5374428" cy="54455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300" y="902277"/>
            <a:ext cx="5357324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28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condition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At resonance</a:t>
                </a:r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the imaginary part of the impedance is 0, which determines “b”.</a:t>
                </a:r>
              </a:p>
              <a:p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en-US" altLang="zh-CN" dirty="0" smtClean="0"/>
                  <a:t>High Q: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𝐸𝑆𝑅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819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Empirical formula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951" y="2572862"/>
            <a:ext cx="2423370" cy="6401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343" y="633403"/>
            <a:ext cx="5380186" cy="51591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51" y="3679535"/>
            <a:ext cx="4267570" cy="6934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951" y="4960593"/>
            <a:ext cx="5182049" cy="59441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13951" y="1816712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If b&gt;d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13730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resistance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7393"/>
            <a:ext cx="1181202" cy="693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96" y="2971455"/>
            <a:ext cx="2049958" cy="3124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38200" y="5322411"/>
                <a:ext cx="854112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Only valid: in a frequency regime where the solder joint is larger than the skin depth </a:t>
                </a:r>
              </a:p>
              <a:p>
                <a:r>
                  <a:rPr lang="en-US" altLang="zh-CN" dirty="0"/>
                  <a:t> </a:t>
                </a:r>
                <a:r>
                  <a:rPr lang="en-US" altLang="zh-CN" dirty="0" smtClean="0"/>
                  <a:t>                 and when the resistivity,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CN" dirty="0" smtClean="0"/>
                  <a:t>, is constant over the two frequencies used.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22411"/>
                <a:ext cx="8541121" cy="923330"/>
              </a:xfrm>
              <a:prstGeom prst="rect">
                <a:avLst/>
              </a:prstGeom>
              <a:blipFill>
                <a:blip r:embed="rId4"/>
                <a:stretch>
                  <a:fillRect l="-642" t="-3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296" y="3976658"/>
            <a:ext cx="1440305" cy="7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62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 of calculation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Resonate </a:t>
            </a:r>
            <a:r>
              <a:rPr lang="zh-CN" altLang="en-US" dirty="0" smtClean="0"/>
              <a:t>→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Size and frequency </a:t>
            </a:r>
            <a:r>
              <a:rPr lang="zh-CN" altLang="en-US" dirty="0" smtClean="0"/>
              <a:t>→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385" y="1825625"/>
            <a:ext cx="3779848" cy="1097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309" y="3921610"/>
            <a:ext cx="1661304" cy="7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70836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161</TotalTime>
  <Words>422</Words>
  <Application>Microsoft Office PowerPoint</Application>
  <PresentationFormat>宽屏</PresentationFormat>
  <Paragraphs>78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5" baseType="lpstr">
      <vt:lpstr>宋体</vt:lpstr>
      <vt:lpstr>Calibri</vt:lpstr>
      <vt:lpstr>Calibri Light</vt:lpstr>
      <vt:lpstr>Cambria Math</vt:lpstr>
      <vt:lpstr>回顾</vt:lpstr>
      <vt:lpstr>Helical resonator</vt:lpstr>
      <vt:lpstr>Goal </vt:lpstr>
      <vt:lpstr>Goal</vt:lpstr>
      <vt:lpstr>structure</vt:lpstr>
      <vt:lpstr>Structure </vt:lpstr>
      <vt:lpstr>condition</vt:lpstr>
      <vt:lpstr>Empirical formula</vt:lpstr>
      <vt:lpstr>resistance</vt:lpstr>
      <vt:lpstr>Result of calculation</vt:lpstr>
      <vt:lpstr>Specific process of calculation</vt:lpstr>
      <vt:lpstr>Result from the paper (？)</vt:lpstr>
      <vt:lpstr>Result from the paper (？)</vt:lpstr>
      <vt:lpstr>Our result about trap D</vt:lpstr>
      <vt:lpstr>Our result about trap D</vt:lpstr>
      <vt:lpstr>Our result of trap D</vt:lpstr>
      <vt:lpstr>Larger range</vt:lpstr>
      <vt:lpstr>PowerPoint 演示文稿</vt:lpstr>
      <vt:lpstr>About the design</vt:lpstr>
      <vt:lpstr>About the design</vt:lpstr>
      <vt:lpstr>My design</vt:lpstr>
      <vt:lpstr>The end</vt:lpstr>
      <vt:lpstr>Another design </vt:lpstr>
      <vt:lpstr>PowerPoint 演示文稿</vt:lpstr>
      <vt:lpstr>Different designs</vt:lpstr>
      <vt:lpstr>Different designs</vt:lpstr>
      <vt:lpstr>Different designs</vt:lpstr>
      <vt:lpstr>Small size</vt:lpstr>
      <vt:lpstr>effective</vt:lpstr>
      <vt:lpstr>Reference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Helical resonator</dc:title>
  <dc:creator>710732879@qq.com</dc:creator>
  <cp:lastModifiedBy>710732879@qq.com</cp:lastModifiedBy>
  <cp:revision>28</cp:revision>
  <dcterms:created xsi:type="dcterms:W3CDTF">2017-09-27T15:46:24Z</dcterms:created>
  <dcterms:modified xsi:type="dcterms:W3CDTF">2017-10-09T03:26:56Z</dcterms:modified>
</cp:coreProperties>
</file>